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8" r:id="rId4"/>
    <p:sldId id="261" r:id="rId5"/>
    <p:sldId id="262" r:id="rId6"/>
    <p:sldId id="263" r:id="rId7"/>
    <p:sldId id="272" r:id="rId8"/>
    <p:sldId id="274" r:id="rId9"/>
    <p:sldId id="270" r:id="rId10"/>
    <p:sldId id="275" r:id="rId11"/>
    <p:sldId id="276" r:id="rId12"/>
    <p:sldId id="278" r:id="rId13"/>
    <p:sldId id="279" r:id="rId14"/>
    <p:sldId id="28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C7DCDBC-8C5A-4AAF-9627-369064CD3373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CSC 445 Networks &amp; Secure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2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395-ACBC-4104-AB65-4922E6816C2D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A5A-B64E-46F9-B5C0-5201ACA39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6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8575" algn="r"/>
              </a:tabLst>
            </a:pPr>
            <a:r>
              <a:rPr lang="en-US" sz="1200" dirty="0" smtClean="0"/>
              <a:t>CSC 445 Networks &amp; Secure Software Development</a:t>
            </a:r>
            <a:r>
              <a:rPr lang="en-US" sz="1200" baseline="0" dirty="0" smtClean="0"/>
              <a:t>	</a:t>
            </a:r>
            <a:fld id="{A7CB976F-133A-4AC0-8800-AF2D9A8C3C1D}" type="slidenum">
              <a:rPr lang="en-US" sz="1200" baseline="0" smtClean="0"/>
              <a:pPr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Principles of Internet-based Applications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Principles to consider because application uses a network</a:t>
            </a:r>
          </a:p>
          <a:p>
            <a:pPr lvl="0"/>
            <a:r>
              <a:rPr lang="en-US" dirty="0" smtClean="0"/>
              <a:t>Security Design</a:t>
            </a:r>
          </a:p>
          <a:p>
            <a:pPr lvl="1"/>
            <a:r>
              <a:rPr lang="en-US" dirty="0" smtClean="0"/>
              <a:t>Principles to consider when designing your Internet-based app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Principles: </a:t>
            </a:r>
            <a:r>
              <a:rPr lang="en-US" dirty="0"/>
              <a:t>Security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sz="2000" dirty="0" smtClean="0"/>
              <a:t>(All 15)</a:t>
            </a:r>
            <a:endParaRPr lang="en-US" sz="11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Economy </a:t>
            </a:r>
            <a:r>
              <a:rPr lang="en-US" dirty="0"/>
              <a:t>of </a:t>
            </a:r>
            <a:r>
              <a:rPr lang="en-US" dirty="0" smtClean="0"/>
              <a:t>mechanism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Fail-safe defaults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mediation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Separation </a:t>
            </a:r>
            <a:r>
              <a:rPr lang="en-US" dirty="0"/>
              <a:t>of </a:t>
            </a:r>
            <a:r>
              <a:rPr lang="en-US" dirty="0" smtClean="0"/>
              <a:t>privilege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Least privilege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Least </a:t>
            </a:r>
            <a:r>
              <a:rPr lang="en-US" dirty="0"/>
              <a:t>common </a:t>
            </a:r>
            <a:r>
              <a:rPr lang="en-US" dirty="0" smtClean="0"/>
              <a:t>mechanism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Psychological acceptability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factor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Compromise recording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/>
              <a:t>Secure the weakest link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Defend </a:t>
            </a:r>
            <a:r>
              <a:rPr lang="en-US" dirty="0"/>
              <a:t>in depth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Be </a:t>
            </a:r>
            <a:r>
              <a:rPr lang="en-US" dirty="0"/>
              <a:t>reluctant to trust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Promote </a:t>
            </a:r>
            <a:r>
              <a:rPr lang="en-US" dirty="0"/>
              <a:t>privacy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Use </a:t>
            </a:r>
            <a:r>
              <a:rPr lang="en-US" dirty="0"/>
              <a:t>your </a:t>
            </a:r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Principles: </a:t>
            </a:r>
            <a:r>
              <a:rPr lang="en-US" dirty="0"/>
              <a:t>Security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sz="2000" dirty="0" smtClean="0"/>
              <a:t>(1 through 3)</a:t>
            </a:r>
            <a:endParaRPr lang="en-US" sz="1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Economy </a:t>
            </a:r>
            <a:r>
              <a:rPr lang="en-US" sz="2400" dirty="0"/>
              <a:t>of </a:t>
            </a:r>
            <a:r>
              <a:rPr lang="en-US" sz="2400" dirty="0" smtClean="0"/>
              <a:t>mechanism</a:t>
            </a:r>
          </a:p>
          <a:p>
            <a:pPr lvl="1"/>
            <a:r>
              <a:rPr lang="en-US" sz="2000" dirty="0" smtClean="0"/>
              <a:t>Keep </a:t>
            </a:r>
            <a:r>
              <a:rPr lang="en-US" sz="2000" dirty="0"/>
              <a:t>your design as simple as </a:t>
            </a:r>
            <a:r>
              <a:rPr lang="en-US" sz="2000" dirty="0" smtClean="0"/>
              <a:t>possible</a:t>
            </a:r>
          </a:p>
          <a:p>
            <a:pPr lvl="2"/>
            <a:r>
              <a:rPr lang="en-US" sz="1600" dirty="0" smtClean="0"/>
              <a:t>Allows </a:t>
            </a:r>
            <a:r>
              <a:rPr lang="en-US" sz="1600" dirty="0"/>
              <a:t>quality assurance methods </a:t>
            </a:r>
            <a:r>
              <a:rPr lang="en-US" sz="1600" dirty="0" smtClean="0"/>
              <a:t>the greatest </a:t>
            </a:r>
            <a:r>
              <a:rPr lang="en-US" sz="1600" dirty="0"/>
              <a:t>chance of finding security </a:t>
            </a:r>
            <a:r>
              <a:rPr lang="en-US" sz="1600" dirty="0" smtClean="0"/>
              <a:t>vulnerabilities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Fail-safe defaults</a:t>
            </a:r>
          </a:p>
          <a:p>
            <a:pPr lvl="1"/>
            <a:r>
              <a:rPr lang="en-US" sz="2000" dirty="0" smtClean="0"/>
              <a:t>Default </a:t>
            </a:r>
            <a:r>
              <a:rPr lang="en-US" sz="2000" dirty="0"/>
              <a:t>setting/action should be to favor security over </a:t>
            </a:r>
            <a:r>
              <a:rPr lang="en-US" sz="2000" dirty="0" smtClean="0"/>
              <a:t>usability</a:t>
            </a:r>
          </a:p>
          <a:p>
            <a:pPr lvl="2"/>
            <a:r>
              <a:rPr lang="en-US" sz="1600" dirty="0" smtClean="0"/>
              <a:t>When </a:t>
            </a:r>
            <a:r>
              <a:rPr lang="en-US" sz="1600" dirty="0"/>
              <a:t>in doubt, deny </a:t>
            </a:r>
            <a:r>
              <a:rPr lang="en-US" sz="1600" dirty="0" smtClean="0"/>
              <a:t>access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/>
              <a:t>Complete mediation</a:t>
            </a:r>
          </a:p>
          <a:p>
            <a:pPr lvl="1"/>
            <a:r>
              <a:rPr lang="en-US" sz="2000" dirty="0"/>
              <a:t>Every </a:t>
            </a:r>
            <a:r>
              <a:rPr lang="en-US" sz="2000" dirty="0" smtClean="0"/>
              <a:t>request to access data/system should </a:t>
            </a:r>
            <a:r>
              <a:rPr lang="en-US" sz="2000" dirty="0"/>
              <a:t>be checked for adherence to a protection </a:t>
            </a:r>
            <a:r>
              <a:rPr lang="en-US" sz="2000" dirty="0" smtClean="0"/>
              <a:t>scheme</a:t>
            </a:r>
          </a:p>
          <a:p>
            <a:pPr lvl="2"/>
            <a:r>
              <a:rPr lang="en-US" sz="1600" dirty="0" smtClean="0"/>
              <a:t>Strike a balance with performance </a:t>
            </a:r>
            <a:r>
              <a:rPr lang="en-US" sz="1600" dirty="0"/>
              <a:t>(e.g., speed, power usage) </a:t>
            </a:r>
            <a:r>
              <a:rPr lang="en-US" sz="1600" dirty="0" smtClean="0"/>
              <a:t>and usability requirements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06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Principles: </a:t>
            </a:r>
            <a:r>
              <a:rPr lang="en-US" dirty="0"/>
              <a:t>Security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sz="2000" dirty="0" smtClean="0"/>
              <a:t>(4 through 7)</a:t>
            </a:r>
            <a:endParaRPr lang="en-US" sz="1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Open design</a:t>
            </a:r>
          </a:p>
          <a:p>
            <a:pPr lvl="1"/>
            <a:r>
              <a:rPr lang="en-US" sz="2000" dirty="0" smtClean="0"/>
              <a:t>Publish </a:t>
            </a:r>
            <a:r>
              <a:rPr lang="en-US" sz="2000" dirty="0"/>
              <a:t>your design for anyone to </a:t>
            </a:r>
            <a:r>
              <a:rPr lang="en-US" sz="2000" dirty="0" smtClean="0"/>
              <a:t>review</a:t>
            </a:r>
          </a:p>
          <a:p>
            <a:pPr lvl="2"/>
            <a:r>
              <a:rPr lang="en-US" sz="1600" dirty="0" smtClean="0"/>
              <a:t>No one person is an expert in all things security-related!</a:t>
            </a:r>
            <a:endParaRPr lang="en-US" sz="16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Separation </a:t>
            </a:r>
            <a:r>
              <a:rPr lang="en-US" sz="2400" dirty="0"/>
              <a:t>of </a:t>
            </a:r>
            <a:r>
              <a:rPr lang="en-US" sz="2400" dirty="0" smtClean="0"/>
              <a:t>privilege</a:t>
            </a:r>
          </a:p>
          <a:p>
            <a:pPr lvl="1"/>
            <a:r>
              <a:rPr lang="en-US" sz="2000" dirty="0" smtClean="0"/>
              <a:t>Separate </a:t>
            </a:r>
            <a:r>
              <a:rPr lang="en-US" sz="2000" dirty="0"/>
              <a:t>components of a system to reduce damage when a security breach occurs in any one </a:t>
            </a:r>
            <a:r>
              <a:rPr lang="en-US" sz="2000" dirty="0" smtClean="0"/>
              <a:t>component</a:t>
            </a:r>
            <a:endParaRPr lang="en-US" sz="20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Least privilege</a:t>
            </a:r>
          </a:p>
          <a:p>
            <a:pPr lvl="1"/>
            <a:r>
              <a:rPr lang="en-US" sz="2000" dirty="0" smtClean="0"/>
              <a:t>Each </a:t>
            </a:r>
            <a:r>
              <a:rPr lang="en-US" sz="2000" dirty="0"/>
              <a:t>user and program should operate with </a:t>
            </a:r>
            <a:r>
              <a:rPr lang="en-US" sz="2000" dirty="0" smtClean="0"/>
              <a:t>minimum </a:t>
            </a:r>
            <a:r>
              <a:rPr lang="en-US" sz="2000" dirty="0"/>
              <a:t>set of privileges necessary to accomplish the </a:t>
            </a:r>
            <a:r>
              <a:rPr lang="en-US" sz="2000" dirty="0" smtClean="0"/>
              <a:t>job</a:t>
            </a:r>
          </a:p>
          <a:p>
            <a:pPr lvl="2"/>
            <a:r>
              <a:rPr lang="en-US" sz="1600" dirty="0" smtClean="0"/>
              <a:t>Every user should not have “admin” rights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400" dirty="0"/>
              <a:t>Least common mechanism</a:t>
            </a:r>
          </a:p>
          <a:p>
            <a:pPr lvl="1"/>
            <a:r>
              <a:rPr lang="en-US" sz="2000" dirty="0"/>
              <a:t>Minimize security mechanisms being shared/used by more than one user or </a:t>
            </a:r>
            <a:r>
              <a:rPr lang="en-US" sz="2000" dirty="0" smtClean="0"/>
              <a:t>system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99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Principles: </a:t>
            </a:r>
            <a:r>
              <a:rPr lang="en-US" dirty="0"/>
              <a:t>Security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sz="2000" dirty="0" smtClean="0"/>
              <a:t>(8 through 11)</a:t>
            </a:r>
            <a:endParaRPr lang="en-US" sz="1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2400" dirty="0" smtClean="0"/>
              <a:t>Psychological acceptability</a:t>
            </a:r>
          </a:p>
          <a:p>
            <a:pPr lvl="1"/>
            <a:r>
              <a:rPr lang="en-US" sz="2000" dirty="0" smtClean="0"/>
              <a:t>User </a:t>
            </a:r>
            <a:r>
              <a:rPr lang="en-US" sz="2000" dirty="0"/>
              <a:t>interfaces related to security mechanisms should be designed based on what a user </a:t>
            </a:r>
            <a:r>
              <a:rPr lang="en-US" sz="2000" dirty="0" smtClean="0"/>
              <a:t>expects</a:t>
            </a:r>
            <a:endParaRPr lang="en-US" sz="2000" dirty="0"/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 smtClean="0"/>
              <a:t>Work factor</a:t>
            </a:r>
          </a:p>
          <a:p>
            <a:pPr lvl="1"/>
            <a:r>
              <a:rPr lang="en-US" sz="2000" dirty="0" smtClean="0"/>
              <a:t>Cost </a:t>
            </a:r>
            <a:r>
              <a:rPr lang="en-US" sz="2000" dirty="0"/>
              <a:t>of compromising a security mechanism should be compared with the resources of an attacker when designing a security </a:t>
            </a:r>
            <a:r>
              <a:rPr lang="en-US" sz="2000" dirty="0" smtClean="0"/>
              <a:t>scheme</a:t>
            </a:r>
            <a:endParaRPr lang="en-US" sz="2000" dirty="0"/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 smtClean="0"/>
              <a:t>Compromise recording</a:t>
            </a:r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may be more desirable to record the details of an intrusion rather than designing more sophisticated prevention </a:t>
            </a:r>
            <a:r>
              <a:rPr lang="en-US" sz="2000" dirty="0" smtClean="0"/>
              <a:t>mechanisms</a:t>
            </a:r>
            <a:endParaRPr lang="en-US" sz="2000" dirty="0"/>
          </a:p>
          <a:p>
            <a:pPr marL="514350" indent="-514350">
              <a:buFont typeface="+mj-lt"/>
              <a:buAutoNum type="arabicPeriod" startAt="8"/>
            </a:pPr>
            <a:r>
              <a:rPr lang="en-US" sz="2400" dirty="0"/>
              <a:t>Secure the weakest link</a:t>
            </a:r>
          </a:p>
          <a:p>
            <a:pPr lvl="1"/>
            <a:r>
              <a:rPr lang="en-US" sz="2000" dirty="0"/>
              <a:t>Suite of security mechanisms being used are only as good as the weakest security mechanism being </a:t>
            </a:r>
            <a:r>
              <a:rPr lang="en-US" sz="2000" dirty="0" smtClean="0"/>
              <a:t>used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12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Principles: </a:t>
            </a:r>
            <a:r>
              <a:rPr lang="en-US" dirty="0"/>
              <a:t>Security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sz="2000" dirty="0" smtClean="0"/>
              <a:t>(12 through 15)</a:t>
            </a:r>
            <a:endParaRPr lang="en-US" sz="1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en-US" sz="2400" dirty="0" smtClean="0"/>
              <a:t>Defend </a:t>
            </a:r>
            <a:r>
              <a:rPr lang="en-US" sz="2400" dirty="0"/>
              <a:t>in </a:t>
            </a:r>
            <a:r>
              <a:rPr lang="en-US" sz="2400" dirty="0" smtClean="0"/>
              <a:t>depth</a:t>
            </a:r>
          </a:p>
          <a:p>
            <a:pPr lvl="1"/>
            <a:r>
              <a:rPr lang="en-US" sz="2000" dirty="0" smtClean="0"/>
              <a:t>Your design </a:t>
            </a:r>
            <a:r>
              <a:rPr lang="en-US" sz="2000" dirty="0"/>
              <a:t>should include redundancy and layers of </a:t>
            </a:r>
            <a:r>
              <a:rPr lang="en-US" sz="2000" dirty="0" smtClean="0"/>
              <a:t>defense</a:t>
            </a:r>
            <a:endParaRPr lang="en-US" sz="2000" dirty="0"/>
          </a:p>
          <a:p>
            <a:pPr marL="514350" indent="-514350">
              <a:buFont typeface="+mj-lt"/>
              <a:buAutoNum type="arabicPeriod" startAt="12"/>
            </a:pPr>
            <a:r>
              <a:rPr lang="en-US" sz="2400" dirty="0" smtClean="0"/>
              <a:t>Be </a:t>
            </a:r>
            <a:r>
              <a:rPr lang="en-US" sz="2400" dirty="0"/>
              <a:t>reluctant to </a:t>
            </a:r>
            <a:r>
              <a:rPr lang="en-US" sz="2400" dirty="0" smtClean="0"/>
              <a:t>trust</a:t>
            </a:r>
          </a:p>
          <a:p>
            <a:pPr lvl="1"/>
            <a:r>
              <a:rPr lang="en-US" sz="2000" dirty="0" smtClean="0"/>
              <a:t>Be </a:t>
            </a:r>
            <a:r>
              <a:rPr lang="en-US" sz="2000" dirty="0"/>
              <a:t>skeptical of security protections that are not within your software </a:t>
            </a:r>
            <a:r>
              <a:rPr lang="en-US" sz="2000" dirty="0" smtClean="0"/>
              <a:t>system (i.e., trust </a:t>
            </a:r>
            <a:r>
              <a:rPr lang="en-US" sz="2000" dirty="0"/>
              <a:t>but </a:t>
            </a:r>
            <a:r>
              <a:rPr lang="en-US" sz="2000" dirty="0" smtClean="0"/>
              <a:t>verify</a:t>
            </a:r>
            <a:r>
              <a:rPr lang="en-US" sz="2000" dirty="0"/>
              <a:t>)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sz="2400" dirty="0" smtClean="0"/>
              <a:t>Promote privacy</a:t>
            </a:r>
          </a:p>
          <a:p>
            <a:pPr lvl="1"/>
            <a:r>
              <a:rPr lang="en-US" sz="2000" dirty="0" smtClean="0"/>
              <a:t>Your design </a:t>
            </a:r>
            <a:r>
              <a:rPr lang="en-US" sz="2000" dirty="0"/>
              <a:t>needs to consider </a:t>
            </a:r>
            <a:r>
              <a:rPr lang="en-US" sz="2000" dirty="0" smtClean="0"/>
              <a:t>types </a:t>
            </a:r>
            <a:r>
              <a:rPr lang="en-US" sz="2000" dirty="0"/>
              <a:t>of personal information you are collecting from a </a:t>
            </a:r>
            <a:r>
              <a:rPr lang="en-US" sz="2000" dirty="0" smtClean="0"/>
              <a:t>user</a:t>
            </a:r>
          </a:p>
          <a:p>
            <a:pPr lvl="2"/>
            <a:r>
              <a:rPr lang="en-US" sz="1600" dirty="0" smtClean="0"/>
              <a:t>Do you really need to persistently store this data?</a:t>
            </a:r>
          </a:p>
          <a:p>
            <a:pPr lvl="2"/>
            <a:r>
              <a:rPr lang="en-US" sz="1600" dirty="0" smtClean="0"/>
              <a:t>Do you really need to send this data over a network?</a:t>
            </a:r>
            <a:endParaRPr lang="en-US" sz="1600" dirty="0"/>
          </a:p>
          <a:p>
            <a:pPr marL="514350" indent="-514350">
              <a:buFont typeface="+mj-lt"/>
              <a:buAutoNum type="arabicPeriod" startAt="12"/>
            </a:pPr>
            <a:r>
              <a:rPr lang="en-US" sz="2400" dirty="0" smtClean="0"/>
              <a:t>Use </a:t>
            </a:r>
            <a:r>
              <a:rPr lang="en-US" sz="2400" dirty="0"/>
              <a:t>your </a:t>
            </a:r>
            <a:r>
              <a:rPr lang="en-US" sz="2400" dirty="0" smtClean="0"/>
              <a:t>resources</a:t>
            </a:r>
          </a:p>
          <a:p>
            <a:pPr lvl="1"/>
            <a:r>
              <a:rPr lang="en-US" sz="2000" dirty="0" smtClean="0"/>
              <a:t>Talk </a:t>
            </a:r>
            <a:r>
              <a:rPr lang="en-US" sz="2000" dirty="0"/>
              <a:t>to others about </a:t>
            </a:r>
            <a:r>
              <a:rPr lang="en-US" sz="2000" dirty="0" smtClean="0"/>
              <a:t>design </a:t>
            </a:r>
            <a:r>
              <a:rPr lang="en-US" sz="2000" dirty="0"/>
              <a:t>choices you are </a:t>
            </a:r>
            <a:r>
              <a:rPr lang="en-US" sz="2000" dirty="0" smtClean="0"/>
              <a:t>making</a:t>
            </a:r>
          </a:p>
          <a:p>
            <a:pPr lvl="1"/>
            <a:r>
              <a:rPr lang="en-US" sz="2000" dirty="0" smtClean="0"/>
              <a:t>Have </a:t>
            </a:r>
            <a:r>
              <a:rPr lang="en-US" sz="2000" dirty="0"/>
              <a:t>experts with different backgrounds review your </a:t>
            </a:r>
            <a:r>
              <a:rPr lang="en-US" sz="2000" dirty="0" smtClean="0"/>
              <a:t>design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8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Wow, this is a lot to take 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92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Principles: Network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Does application need to run on different types of hosts?</a:t>
            </a:r>
          </a:p>
          <a:p>
            <a:pPr lvl="1"/>
            <a:r>
              <a:rPr lang="en-US" dirty="0" smtClean="0"/>
              <a:t>When app is web-based</a:t>
            </a:r>
            <a:r>
              <a:rPr lang="en-US" dirty="0"/>
              <a:t>:</a:t>
            </a:r>
            <a:endParaRPr lang="en-US" dirty="0" smtClean="0"/>
          </a:p>
          <a:p>
            <a:pPr lvl="2"/>
            <a:r>
              <a:rPr lang="en-US" dirty="0" smtClean="0"/>
              <a:t>Should not matter which web </a:t>
            </a:r>
            <a:r>
              <a:rPr lang="en-US" b="1" i="1" dirty="0" smtClean="0"/>
              <a:t>server</a:t>
            </a:r>
            <a:r>
              <a:rPr lang="en-US" dirty="0" smtClean="0"/>
              <a:t> software is used</a:t>
            </a:r>
          </a:p>
          <a:p>
            <a:pPr lvl="3"/>
            <a:r>
              <a:rPr lang="en-US" dirty="0" smtClean="0"/>
              <a:t>This may be hard to do</a:t>
            </a:r>
          </a:p>
          <a:p>
            <a:pPr lvl="2"/>
            <a:r>
              <a:rPr lang="en-US" dirty="0" smtClean="0"/>
              <a:t>Should not matter which web </a:t>
            </a:r>
            <a:r>
              <a:rPr lang="en-US" b="1" i="1" dirty="0" smtClean="0"/>
              <a:t>browser</a:t>
            </a:r>
            <a:r>
              <a:rPr lang="en-US" dirty="0" smtClean="0"/>
              <a:t> software is used</a:t>
            </a:r>
          </a:p>
          <a:p>
            <a:pPr lvl="3"/>
            <a:r>
              <a:rPr lang="en-US" dirty="0" smtClean="0"/>
              <a:t>This </a:t>
            </a:r>
            <a:r>
              <a:rPr lang="en-US" i="1" dirty="0" smtClean="0"/>
              <a:t>should</a:t>
            </a:r>
            <a:r>
              <a:rPr lang="en-US" dirty="0" smtClean="0"/>
              <a:t> be easy to do</a:t>
            </a:r>
          </a:p>
          <a:p>
            <a:pPr lvl="1"/>
            <a:r>
              <a:rPr lang="en-US" dirty="0" smtClean="0"/>
              <a:t>When app is not web-based:</a:t>
            </a:r>
          </a:p>
          <a:p>
            <a:pPr lvl="2"/>
            <a:r>
              <a:rPr lang="en-US" dirty="0" smtClean="0"/>
              <a:t>Use development environment that deploys to many platforms, if possible</a:t>
            </a:r>
          </a:p>
          <a:p>
            <a:pPr lvl="3"/>
            <a:r>
              <a:rPr lang="en-US" dirty="0" smtClean="0"/>
              <a:t>Possible when deploying to desktop environments </a:t>
            </a:r>
          </a:p>
          <a:p>
            <a:pPr lvl="3"/>
            <a:r>
              <a:rPr lang="en-US" dirty="0" smtClean="0"/>
              <a:t>Mobile environments have not reached this level of maturity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Principles: Network</a:t>
            </a:r>
            <a:br>
              <a:rPr lang="en-US" dirty="0" smtClean="0"/>
            </a:b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Application architecture can leverage</a:t>
            </a:r>
          </a:p>
          <a:p>
            <a:pPr lvl="1"/>
            <a:r>
              <a:rPr lang="en-US" dirty="0" smtClean="0"/>
              <a:t>Internet architecture</a:t>
            </a:r>
          </a:p>
          <a:p>
            <a:pPr lvl="2"/>
            <a:r>
              <a:rPr lang="en-US" dirty="0" smtClean="0"/>
              <a:t>Which transport layer protocol should be used?</a:t>
            </a:r>
          </a:p>
          <a:p>
            <a:pPr lvl="3"/>
            <a:r>
              <a:rPr lang="en-US" dirty="0" smtClean="0"/>
              <a:t>TCP for connection-oriented</a:t>
            </a:r>
          </a:p>
          <a:p>
            <a:pPr lvl="3"/>
            <a:r>
              <a:rPr lang="en-US" dirty="0" smtClean="0"/>
              <a:t>UDP for connectionless</a:t>
            </a:r>
          </a:p>
          <a:p>
            <a:pPr lvl="2"/>
            <a:r>
              <a:rPr lang="en-US" dirty="0" smtClean="0"/>
              <a:t>Which network layer protocol should be used?</a:t>
            </a:r>
          </a:p>
          <a:p>
            <a:pPr lvl="3"/>
            <a:r>
              <a:rPr lang="en-US" dirty="0" smtClean="0"/>
              <a:t>IP (i.e., we’ll address confidentiality in app layer protocol)</a:t>
            </a:r>
          </a:p>
          <a:p>
            <a:pPr lvl="3"/>
            <a:r>
              <a:rPr lang="en-US" dirty="0" smtClean="0"/>
              <a:t>IPsec protocol suite (i.e., to add another layer of defense)</a:t>
            </a:r>
          </a:p>
          <a:p>
            <a:pPr lvl="1"/>
            <a:r>
              <a:rPr lang="en-US" dirty="0" smtClean="0"/>
              <a:t>WWW architecture</a:t>
            </a:r>
          </a:p>
          <a:p>
            <a:pPr lvl="2"/>
            <a:r>
              <a:rPr lang="en-US" dirty="0" smtClean="0"/>
              <a:t>Use built-in client-server architecture by using HTTP or HTTPS?</a:t>
            </a:r>
          </a:p>
          <a:p>
            <a:pPr lvl="3"/>
            <a:r>
              <a:rPr lang="en-US" dirty="0" smtClean="0"/>
              <a:t>Note: App does not need to use a web browser to use HTTP or HTTPS</a:t>
            </a:r>
          </a:p>
        </p:txBody>
      </p:sp>
    </p:spTree>
    <p:extLst>
      <p:ext uri="{BB962C8B-B14F-4D97-AF65-F5344CB8AC3E}">
        <p14:creationId xmlns:p14="http://schemas.microsoft.com/office/powerpoint/2010/main" val="19852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Principles: Network</a:t>
            </a:r>
            <a:br>
              <a:rPr lang="en-US" dirty="0" smtClean="0"/>
            </a:b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Processes communicate with each other; programs do not</a:t>
            </a:r>
          </a:p>
          <a:p>
            <a:pPr lvl="1"/>
            <a:r>
              <a:rPr lang="en-US" dirty="0" smtClean="0"/>
              <a:t>Process communication done using </a:t>
            </a:r>
            <a:r>
              <a:rPr lang="en-US" b="1" i="1" dirty="0" smtClean="0"/>
              <a:t>sockets</a:t>
            </a:r>
          </a:p>
          <a:p>
            <a:pPr lvl="2"/>
            <a:r>
              <a:rPr lang="en-US" dirty="0" smtClean="0"/>
              <a:t>Using sockets simply means learning an API</a:t>
            </a:r>
          </a:p>
          <a:p>
            <a:pPr lvl="2"/>
            <a:r>
              <a:rPr lang="en-US" dirty="0" smtClean="0"/>
              <a:t>Otherwise, similar to file I/O</a:t>
            </a:r>
          </a:p>
          <a:p>
            <a:pPr lvl="1"/>
            <a:r>
              <a:rPr lang="en-US" dirty="0" smtClean="0"/>
              <a:t>Identify process you want to communicate with</a:t>
            </a:r>
          </a:p>
          <a:p>
            <a:pPr lvl="2"/>
            <a:r>
              <a:rPr lang="en-US" dirty="0" smtClean="0"/>
              <a:t>Need </a:t>
            </a:r>
            <a:r>
              <a:rPr lang="en-US" b="1" i="1" dirty="0" smtClean="0"/>
              <a:t>IP address</a:t>
            </a:r>
            <a:r>
              <a:rPr lang="en-US" dirty="0" smtClean="0"/>
              <a:t> and a </a:t>
            </a:r>
            <a:r>
              <a:rPr lang="en-US" b="1" i="1" dirty="0" smtClean="0"/>
              <a:t>port number</a:t>
            </a:r>
          </a:p>
          <a:p>
            <a:pPr lvl="2"/>
            <a:r>
              <a:rPr lang="en-US" dirty="0" smtClean="0"/>
              <a:t>What’s a port number?</a:t>
            </a:r>
          </a:p>
          <a:p>
            <a:pPr lvl="3"/>
            <a:r>
              <a:rPr lang="en-US" dirty="0" smtClean="0"/>
              <a:t>A software concept that allows many types of protocols to be sent/received over same physical connections</a:t>
            </a:r>
          </a:p>
          <a:p>
            <a:pPr lvl="3"/>
            <a:r>
              <a:rPr lang="en-US" dirty="0" smtClean="0"/>
              <a:t>A process must request use of a port number</a:t>
            </a:r>
          </a:p>
          <a:p>
            <a:pPr lvl="3"/>
            <a:r>
              <a:rPr lang="en-US" dirty="0" smtClean="0"/>
              <a:t>OS provides services (e.g., buffers) for process to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Principles: Network</a:t>
            </a:r>
            <a:br>
              <a:rPr lang="en-US" dirty="0" smtClean="0"/>
            </a:b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existing application-layer protocol</a:t>
            </a:r>
          </a:p>
          <a:p>
            <a:pPr lvl="1"/>
            <a:r>
              <a:rPr lang="en-US" dirty="0" smtClean="0"/>
              <a:t>e.g., HTTP, HTTPS, FTP, SMTP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Develop new application-layer protocol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Identify types of messages exchanged</a:t>
            </a:r>
          </a:p>
          <a:p>
            <a:pPr lvl="2"/>
            <a:r>
              <a:rPr lang="en-US" sz="1800" dirty="0" smtClean="0"/>
              <a:t>e.g., request messages, response messages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syntax of each message type</a:t>
            </a:r>
          </a:p>
          <a:p>
            <a:pPr lvl="2"/>
            <a:r>
              <a:rPr lang="en-US" sz="1800" dirty="0" smtClean="0"/>
              <a:t>e.g., fields in each message, how fields are delineated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semantics of each message type</a:t>
            </a:r>
          </a:p>
          <a:p>
            <a:pPr lvl="2"/>
            <a:r>
              <a:rPr lang="en-US" sz="1800" dirty="0" smtClean="0"/>
              <a:t>e.g., </a:t>
            </a:r>
            <a:r>
              <a:rPr lang="en-US" sz="1800" dirty="0" smtClean="0"/>
              <a:t>how is data validated; what does data mean</a:t>
            </a:r>
            <a:endParaRPr lang="en-US" sz="1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rules for when and how a process sends messages and responds to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Principles: Network</a:t>
            </a:r>
            <a:br>
              <a:rPr lang="en-US" dirty="0" smtClean="0"/>
            </a:b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network services does application need?</a:t>
            </a:r>
          </a:p>
          <a:p>
            <a:pPr lvl="1"/>
            <a:r>
              <a:rPr lang="en-US" dirty="0" smtClean="0"/>
              <a:t>Reliable data transfer</a:t>
            </a:r>
          </a:p>
          <a:p>
            <a:pPr lvl="2"/>
            <a:r>
              <a:rPr lang="en-US" dirty="0" smtClean="0"/>
              <a:t>Is loss of data okay for app?</a:t>
            </a:r>
          </a:p>
          <a:p>
            <a:pPr lvl="3"/>
            <a:r>
              <a:rPr lang="en-US" dirty="0" smtClean="0"/>
              <a:t>Yes,  use UDP (e.g., audio/video)</a:t>
            </a:r>
          </a:p>
          <a:p>
            <a:pPr lvl="3"/>
            <a:r>
              <a:rPr lang="en-US" dirty="0" smtClean="0"/>
              <a:t>No, use TCP (e.g., ftp, financial apps, e-mail)</a:t>
            </a:r>
          </a:p>
          <a:p>
            <a:pPr lvl="1"/>
            <a:r>
              <a:rPr lang="en-US" dirty="0" smtClean="0"/>
              <a:t>Bandwidth</a:t>
            </a:r>
          </a:p>
          <a:p>
            <a:pPr lvl="2"/>
            <a:r>
              <a:rPr lang="en-US" dirty="0" smtClean="0"/>
              <a:t>Does app require a minimum bandwidth?</a:t>
            </a:r>
          </a:p>
          <a:p>
            <a:pPr lvl="3"/>
            <a:r>
              <a:rPr lang="en-US" dirty="0" smtClean="0"/>
              <a:t>Yes (e.g., telephony, audio/video)</a:t>
            </a:r>
          </a:p>
          <a:p>
            <a:pPr lvl="3"/>
            <a:r>
              <a:rPr lang="en-US" dirty="0" smtClean="0"/>
              <a:t>No (e.g., ftp, e-mail)</a:t>
            </a:r>
          </a:p>
          <a:p>
            <a:pPr lvl="1"/>
            <a:r>
              <a:rPr lang="en-US" dirty="0" smtClean="0"/>
              <a:t>Timing</a:t>
            </a:r>
          </a:p>
          <a:p>
            <a:pPr lvl="2"/>
            <a:r>
              <a:rPr lang="en-US" dirty="0" smtClean="0"/>
              <a:t>How much end-to-end delay can the app experience?</a:t>
            </a:r>
          </a:p>
          <a:p>
            <a:pPr lvl="3"/>
            <a:r>
              <a:rPr lang="en-US" dirty="0" smtClean="0"/>
              <a:t>i.e., applicable to interactive real-time apps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Protocol Stack &amp; Security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016036"/>
              </p:ext>
            </p:extLst>
          </p:nvPr>
        </p:nvGraphicFramePr>
        <p:xfrm>
          <a:off x="457200" y="1600200"/>
          <a:ext cx="82295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             Layers: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Confidentiality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Availability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Maybe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Maybe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Non-repudiation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Assurance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Authenticity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Anonymity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Maybe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105400"/>
            <a:ext cx="367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MiDC</a:t>
            </a:r>
            <a:r>
              <a:rPr lang="en-US" dirty="0" smtClean="0"/>
              <a:t> – Mostly, if Designed Correctly!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Network Security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 (CIA)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Confidentiality</a:t>
            </a:r>
          </a:p>
          <a:p>
            <a:pPr lvl="1"/>
            <a:r>
              <a:rPr lang="en-US" sz="1600" dirty="0" smtClean="0"/>
              <a:t>Avoiding unauthorized </a:t>
            </a:r>
            <a:r>
              <a:rPr lang="en-US" sz="1600" dirty="0"/>
              <a:t>disclosure of </a:t>
            </a:r>
            <a:r>
              <a:rPr lang="en-US" sz="1600" dirty="0" smtClean="0"/>
              <a:t>information</a:t>
            </a:r>
            <a:endParaRPr lang="en-US" sz="1600" dirty="0"/>
          </a:p>
          <a:p>
            <a:r>
              <a:rPr lang="en-US" sz="2000" dirty="0" smtClean="0"/>
              <a:t>Integrity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nformation has been </a:t>
            </a:r>
            <a:r>
              <a:rPr lang="en-US" sz="1600" dirty="0"/>
              <a:t>altered </a:t>
            </a:r>
            <a:r>
              <a:rPr lang="en-US" sz="1600" dirty="0" smtClean="0"/>
              <a:t>only in authorized way</a:t>
            </a:r>
            <a:endParaRPr lang="en-US" sz="1600" dirty="0"/>
          </a:p>
          <a:p>
            <a:r>
              <a:rPr lang="en-US" sz="2000" dirty="0" smtClean="0"/>
              <a:t>Availability</a:t>
            </a:r>
          </a:p>
          <a:p>
            <a:pPr lvl="1"/>
            <a:r>
              <a:rPr lang="en-US" sz="1600" dirty="0" smtClean="0"/>
              <a:t>Information is </a:t>
            </a:r>
            <a:r>
              <a:rPr lang="en-US" sz="1600" dirty="0"/>
              <a:t>accessible and modifiable in a timely fashion by </a:t>
            </a:r>
            <a:r>
              <a:rPr lang="en-US" sz="1600" dirty="0" smtClean="0"/>
              <a:t>authorized entities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Fundamental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Assurance</a:t>
            </a:r>
          </a:p>
          <a:p>
            <a:pPr lvl="1"/>
            <a:r>
              <a:rPr lang="en-US" sz="1600" dirty="0"/>
              <a:t>How trust is provided and managed in computer systems</a:t>
            </a:r>
          </a:p>
          <a:p>
            <a:pPr lvl="2"/>
            <a:r>
              <a:rPr lang="en-US" sz="1400" dirty="0" smtClean="0"/>
              <a:t>Policies, permissions, and protections</a:t>
            </a:r>
            <a:endParaRPr lang="en-US" sz="1400" dirty="0"/>
          </a:p>
          <a:p>
            <a:r>
              <a:rPr lang="en-US" sz="2000" dirty="0"/>
              <a:t>Authenticity</a:t>
            </a:r>
          </a:p>
          <a:p>
            <a:pPr lvl="1"/>
            <a:r>
              <a:rPr lang="en-US" sz="1600" dirty="0"/>
              <a:t>Ability to determine that statements, policies, and permissions issued by persons or systems are genuine</a:t>
            </a:r>
          </a:p>
          <a:p>
            <a:r>
              <a:rPr lang="en-US" sz="2000" dirty="0"/>
              <a:t>Anonymity</a:t>
            </a:r>
          </a:p>
          <a:p>
            <a:pPr lvl="1"/>
            <a:r>
              <a:rPr lang="en-US" sz="1600" dirty="0"/>
              <a:t>A property that certain records or transactions are not attributable to any </a:t>
            </a:r>
            <a:r>
              <a:rPr lang="en-US" sz="1600" dirty="0" smtClean="0"/>
              <a:t>individual</a:t>
            </a:r>
          </a:p>
          <a:p>
            <a:r>
              <a:rPr lang="en-US" sz="2000" dirty="0"/>
              <a:t>Non-repudiation</a:t>
            </a:r>
          </a:p>
          <a:p>
            <a:pPr lvl="1"/>
            <a:r>
              <a:rPr lang="en-US" sz="1600" dirty="0"/>
              <a:t>User </a:t>
            </a:r>
            <a:r>
              <a:rPr lang="en-US" sz="1600" dirty="0" smtClean="0"/>
              <a:t>responsible </a:t>
            </a:r>
            <a:r>
              <a:rPr lang="en-US" sz="1600" dirty="0"/>
              <a:t>for their actions and should not be able to deny what they have </a:t>
            </a:r>
            <a:r>
              <a:rPr lang="en-US" sz="1600" dirty="0" smtClean="0"/>
              <a:t>done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93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Principles: Security Design</a:t>
            </a:r>
            <a:br>
              <a:rPr lang="en-US" dirty="0" smtClean="0"/>
            </a:br>
            <a:r>
              <a:rPr lang="en-US" sz="2000" dirty="0" smtClean="0"/>
              <a:t>(Introduction)</a:t>
            </a:r>
            <a:endParaRPr lang="en-US" sz="1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Fifteen security principles!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ten </a:t>
            </a:r>
            <a:r>
              <a:rPr lang="en-US" dirty="0" smtClean="0"/>
              <a:t>come from paper </a:t>
            </a:r>
            <a:r>
              <a:rPr lang="en-US" dirty="0"/>
              <a:t>written </a:t>
            </a:r>
            <a:r>
              <a:rPr lang="en-US" dirty="0" smtClean="0"/>
              <a:t>in 1975!!</a:t>
            </a:r>
          </a:p>
          <a:p>
            <a:pPr lvl="2"/>
            <a:r>
              <a:rPr lang="en-US" dirty="0" smtClean="0"/>
              <a:t>by </a:t>
            </a:r>
            <a:r>
              <a:rPr lang="en-US" dirty="0" err="1"/>
              <a:t>Saltzer</a:t>
            </a:r>
            <a:r>
              <a:rPr lang="en-US" dirty="0"/>
              <a:t> and </a:t>
            </a:r>
            <a:r>
              <a:rPr lang="en-US" dirty="0" smtClean="0"/>
              <a:t>Schroeder</a:t>
            </a:r>
            <a:endParaRPr lang="en-US" dirty="0"/>
          </a:p>
          <a:p>
            <a:pPr lvl="1"/>
            <a:r>
              <a:rPr lang="en-US" dirty="0"/>
              <a:t>In 2013, </a:t>
            </a:r>
            <a:r>
              <a:rPr lang="en-US" dirty="0" smtClean="0"/>
              <a:t>five more principles were added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y </a:t>
            </a:r>
            <a:r>
              <a:rPr lang="en-US" dirty="0"/>
              <a:t>Gary McGraw </a:t>
            </a:r>
          </a:p>
        </p:txBody>
      </p:sp>
    </p:spTree>
    <p:extLst>
      <p:ext uri="{BB962C8B-B14F-4D97-AF65-F5344CB8AC3E}">
        <p14:creationId xmlns:p14="http://schemas.microsoft.com/office/powerpoint/2010/main" val="18518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1032</Words>
  <Application>Microsoft Office PowerPoint</Application>
  <PresentationFormat>On-screen Show (4:3)</PresentationFormat>
  <Paragraphs>197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Principles of Internet-based Applications</vt:lpstr>
      <vt:lpstr>Principles: Network</vt:lpstr>
      <vt:lpstr>Principles: Network (cont’d)</vt:lpstr>
      <vt:lpstr>Principles: Network (cont’d)</vt:lpstr>
      <vt:lpstr>Principles: Network (cont’d)</vt:lpstr>
      <vt:lpstr>Principles: Network (cont’d)</vt:lpstr>
      <vt:lpstr>Internet Protocol Stack &amp; Security</vt:lpstr>
      <vt:lpstr>Network Security</vt:lpstr>
      <vt:lpstr>Principles: Security Design (Introduction)</vt:lpstr>
      <vt:lpstr>Principles: Security Design (All 15)</vt:lpstr>
      <vt:lpstr>Principles: Security Design (1 through 3)</vt:lpstr>
      <vt:lpstr>Principles: Security Design (4 through 7)</vt:lpstr>
      <vt:lpstr>Principles: Security Design (8 through 11)</vt:lpstr>
      <vt:lpstr>Principles: Security Design (12 through 15)</vt:lpstr>
      <vt:lpstr>PowerPoint Presentation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Computer Networks</dc:title>
  <dc:creator>VoorheDP</dc:creator>
  <cp:lastModifiedBy>David P Voorhees</cp:lastModifiedBy>
  <cp:revision>345</cp:revision>
  <dcterms:created xsi:type="dcterms:W3CDTF">2013-05-28T16:49:45Z</dcterms:created>
  <dcterms:modified xsi:type="dcterms:W3CDTF">2017-09-06T11:56:33Z</dcterms:modified>
</cp:coreProperties>
</file>